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00000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0959" autoAdjust="0"/>
  </p:normalViewPr>
  <p:slideViewPr>
    <p:cSldViewPr>
      <p:cViewPr>
        <p:scale>
          <a:sx n="50" d="100"/>
          <a:sy n="50" d="100"/>
        </p:scale>
        <p:origin x="240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igmoidal.ai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AE62D64-82A2-4FA1-850E-6803664C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13538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2090110" y="3238576"/>
            <a:ext cx="14107780" cy="348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7"/>
              </a:lnSpc>
            </a:pPr>
            <a:r>
              <a:rPr lang="en-US" sz="12324" dirty="0" err="1">
                <a:solidFill>
                  <a:srgbClr val="FFFFFF"/>
                </a:solidFill>
                <a:latin typeface="Roboto Bold"/>
              </a:rPr>
              <a:t>Projeto</a:t>
            </a:r>
            <a:r>
              <a:rPr lang="en-US" sz="12324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12324" dirty="0" err="1">
                <a:solidFill>
                  <a:srgbClr val="FFFFFF"/>
                </a:solidFill>
                <a:latin typeface="Roboto Bold"/>
              </a:rPr>
              <a:t>flotação</a:t>
            </a:r>
            <a:r>
              <a:rPr lang="en-US" sz="12324" dirty="0">
                <a:solidFill>
                  <a:srgbClr val="FFFFFF"/>
                </a:solidFill>
                <a:latin typeface="Roboto Bold"/>
              </a:rPr>
              <a:t> IHM </a:t>
            </a:r>
            <a:r>
              <a:rPr lang="en-US" sz="12324" dirty="0" err="1">
                <a:solidFill>
                  <a:srgbClr val="FFFFFF"/>
                </a:solidFill>
                <a:latin typeface="Roboto Bold"/>
              </a:rPr>
              <a:t>Stefanini</a:t>
            </a:r>
            <a:endParaRPr lang="en-US" sz="12324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59185"/>
            <a:ext cx="5242078" cy="32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MATHEUS CARREIRO DEMONER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97092" y="8196328"/>
            <a:ext cx="5242078" cy="154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Roboto"/>
              </a:rPr>
              <a:t>Um documento para orientar você sobre ciência de dados aplicada a planta de flotação.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99"/>
          </a:blip>
          <a:srcRect l="5381" t="12263" b="8074"/>
          <a:stretch>
            <a:fillRect/>
          </a:stretch>
        </p:blipFill>
        <p:spPr>
          <a:xfrm>
            <a:off x="0" y="22122"/>
            <a:ext cx="18288000" cy="10264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06900" y="5143500"/>
            <a:ext cx="10452400" cy="36495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401"/>
          <a:stretch>
            <a:fillRect/>
          </a:stretch>
        </p:blipFill>
        <p:spPr>
          <a:xfrm>
            <a:off x="7305549" y="3246477"/>
            <a:ext cx="9455102" cy="10923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02974" y="759880"/>
            <a:ext cx="12082052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PCA (Análise de componentes principais)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98803"/>
            <a:ext cx="4225556" cy="352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endParaRPr/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</a:rPr>
              <a:t>DIMENSÕES DAS VARIÁVEIS;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Roboto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</a:rPr>
              <a:t>DIMENSÃO X TEMPO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Roboto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</a:rPr>
              <a:t>DIMENSÃO X DADOS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Roboto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</a:rPr>
              <a:t>FLUXO DE AR: 7 PARA 3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Roboto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</a:rPr>
              <a:t>LEVEL: 7 PARA 2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Roboto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t="8546" b="7422"/>
          <a:stretch>
            <a:fillRect/>
          </a:stretch>
        </p:blipFill>
        <p:spPr>
          <a:xfrm>
            <a:off x="0" y="20965"/>
            <a:ext cx="18288000" cy="102450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9811" y="2735108"/>
            <a:ext cx="13708378" cy="59174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87785" y="971550"/>
            <a:ext cx="9912429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Dividindo o 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99"/>
          </a:blip>
          <a:srcRect l="5381" t="12263" b="8074"/>
          <a:stretch>
            <a:fillRect/>
          </a:stretch>
        </p:blipFill>
        <p:spPr>
          <a:xfrm>
            <a:off x="0" y="22122"/>
            <a:ext cx="18288000" cy="10264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57415" y="2825115"/>
            <a:ext cx="12973170" cy="58445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87785" y="971550"/>
            <a:ext cx="9912429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Entendendo o Modelo (algoritimo)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99"/>
          </a:blip>
          <a:srcRect l="5381" t="12263" b="8074"/>
          <a:stretch>
            <a:fillRect/>
          </a:stretch>
        </p:blipFill>
        <p:spPr>
          <a:xfrm>
            <a:off x="0" y="0"/>
            <a:ext cx="18288000" cy="10264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600" y="3162300"/>
            <a:ext cx="9826839" cy="52205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87785" y="971550"/>
            <a:ext cx="9912429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XGBoost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EE2C03-93C2-4411-AE97-8D3955E5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2400300"/>
            <a:ext cx="6862847" cy="65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99"/>
          </a:blip>
          <a:srcRect l="5381" t="12263" b="8074"/>
          <a:stretch>
            <a:fillRect/>
          </a:stretch>
        </p:blipFill>
        <p:spPr>
          <a:xfrm>
            <a:off x="0" y="0"/>
            <a:ext cx="18288000" cy="1026487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65382" y="1749124"/>
            <a:ext cx="9957235" cy="5632949"/>
            <a:chOff x="0" y="0"/>
            <a:chExt cx="2783548" cy="1574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3548" cy="1574692"/>
            </a:xfrm>
            <a:custGeom>
              <a:avLst/>
              <a:gdLst/>
              <a:ahLst/>
              <a:cxnLst/>
              <a:rect l="l" t="t" r="r" b="b"/>
              <a:pathLst>
                <a:path w="2783548" h="1574692">
                  <a:moveTo>
                    <a:pt x="0" y="0"/>
                  </a:moveTo>
                  <a:lnTo>
                    <a:pt x="2783548" y="0"/>
                  </a:lnTo>
                  <a:lnTo>
                    <a:pt x="2783548" y="1574692"/>
                  </a:lnTo>
                  <a:lnTo>
                    <a:pt x="0" y="1574692"/>
                  </a:lnTo>
                  <a:close/>
                </a:path>
              </a:pathLst>
            </a:custGeom>
            <a:solidFill>
              <a:srgbClr val="E5E6E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5230" t="134" r="19"/>
          <a:stretch>
            <a:fillRect/>
          </a:stretch>
        </p:blipFill>
        <p:spPr>
          <a:xfrm>
            <a:off x="4165382" y="1869935"/>
            <a:ext cx="9957235" cy="562419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165382" y="7875062"/>
            <a:ext cx="10087972" cy="870503"/>
            <a:chOff x="0" y="0"/>
            <a:chExt cx="3412475" cy="294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12475" cy="294466"/>
            </a:xfrm>
            <a:custGeom>
              <a:avLst/>
              <a:gdLst/>
              <a:ahLst/>
              <a:cxnLst/>
              <a:rect l="l" t="t" r="r" b="b"/>
              <a:pathLst>
                <a:path w="3412475" h="294466">
                  <a:moveTo>
                    <a:pt x="0" y="0"/>
                  </a:moveTo>
                  <a:lnTo>
                    <a:pt x="3412475" y="0"/>
                  </a:lnTo>
                  <a:lnTo>
                    <a:pt x="3412475" y="294466"/>
                  </a:lnTo>
                  <a:lnTo>
                    <a:pt x="0" y="29446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65179" y="7957996"/>
            <a:ext cx="9888380" cy="70463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303943" y="590525"/>
            <a:ext cx="5680115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Resultados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t="8546" b="7422"/>
          <a:stretch>
            <a:fillRect/>
          </a:stretch>
        </p:blipFill>
        <p:spPr>
          <a:xfrm>
            <a:off x="0" y="20965"/>
            <a:ext cx="18288000" cy="102450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03943" y="590525"/>
            <a:ext cx="568011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Roboto Bold"/>
              </a:rPr>
              <a:t>Ore Pulp PH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74C06C-BC2A-489B-A59C-654BFDFD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90700"/>
            <a:ext cx="8001000" cy="807303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F9B1122-6155-4890-A13D-0C5A5F775551}"/>
              </a:ext>
            </a:extLst>
          </p:cNvPr>
          <p:cNvCxnSpPr/>
          <p:nvPr/>
        </p:nvCxnSpPr>
        <p:spPr>
          <a:xfrm>
            <a:off x="5562600" y="2171700"/>
            <a:ext cx="381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76330373-A2A6-4F69-BD6B-88D39C955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2324100"/>
            <a:ext cx="5410200" cy="30574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9430973-01DD-4990-81CE-C0EEF668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5448300"/>
            <a:ext cx="5791200" cy="434704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89AB36A-1A3C-4E68-A436-337C71F34F75}"/>
              </a:ext>
            </a:extLst>
          </p:cNvPr>
          <p:cNvSpPr/>
          <p:nvPr/>
        </p:nvSpPr>
        <p:spPr>
          <a:xfrm>
            <a:off x="10515600" y="5524500"/>
            <a:ext cx="556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Valores mais frequentes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DD99903-B2A8-47C7-BE2C-B75241F8C1D7}"/>
              </a:ext>
            </a:extLst>
          </p:cNvPr>
          <p:cNvSpPr/>
          <p:nvPr/>
        </p:nvSpPr>
        <p:spPr>
          <a:xfrm>
            <a:off x="10744200" y="1790700"/>
            <a:ext cx="541020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Correlações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5AA7F0-E211-45DA-91F6-293EA1368B2F}"/>
              </a:ext>
            </a:extLst>
          </p:cNvPr>
          <p:cNvSpPr txBox="1"/>
          <p:nvPr/>
        </p:nvSpPr>
        <p:spPr>
          <a:xfrm>
            <a:off x="5943600" y="2019300"/>
            <a:ext cx="2625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Sílica Concentrada(Média)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t="8546" b="7422"/>
          <a:stretch>
            <a:fillRect/>
          </a:stretch>
        </p:blipFill>
        <p:spPr>
          <a:xfrm>
            <a:off x="0" y="20965"/>
            <a:ext cx="18288000" cy="102450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03943" y="590525"/>
            <a:ext cx="5680115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 dirty="0" err="1">
                <a:solidFill>
                  <a:srgbClr val="FFFFFF"/>
                </a:solidFill>
                <a:latin typeface="Roboto Bold"/>
              </a:rPr>
              <a:t>Fluxo</a:t>
            </a:r>
            <a:r>
              <a:rPr lang="en-US" sz="5000" dirty="0">
                <a:solidFill>
                  <a:srgbClr val="FFFFFF"/>
                </a:solidFill>
                <a:latin typeface="Roboto Bold"/>
              </a:rPr>
              <a:t> de Amina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1AC1BA-4935-4ECA-B3EF-FF9CD8C5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1" y="2190750"/>
            <a:ext cx="8198863" cy="77315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40C0B0-C297-41FC-BBC6-B49E6BBD8E71}"/>
              </a:ext>
            </a:extLst>
          </p:cNvPr>
          <p:cNvSpPr txBox="1"/>
          <p:nvPr/>
        </p:nvSpPr>
        <p:spPr>
          <a:xfrm>
            <a:off x="1600200" y="2476500"/>
            <a:ext cx="262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Sílica Concentrada(Média)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E1DD43D-5DD4-4A8D-AA94-B6B4EA5D35F5}"/>
              </a:ext>
            </a:extLst>
          </p:cNvPr>
          <p:cNvCxnSpPr/>
          <p:nvPr/>
        </p:nvCxnSpPr>
        <p:spPr>
          <a:xfrm>
            <a:off x="1219200" y="2628900"/>
            <a:ext cx="381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BCCE4F6A-7172-4F25-8805-E0682762C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2400300"/>
            <a:ext cx="5410200" cy="3505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93B69B8-F237-4503-94C2-9BC25A336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5981700"/>
            <a:ext cx="5638800" cy="392000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455852B-D063-41EC-9896-90FAF5CD99D0}"/>
              </a:ext>
            </a:extLst>
          </p:cNvPr>
          <p:cNvSpPr/>
          <p:nvPr/>
        </p:nvSpPr>
        <p:spPr>
          <a:xfrm>
            <a:off x="10896600" y="1866900"/>
            <a:ext cx="541020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Correlações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941D464-3280-4745-ABEC-90F54AA338FC}"/>
              </a:ext>
            </a:extLst>
          </p:cNvPr>
          <p:cNvSpPr/>
          <p:nvPr/>
        </p:nvSpPr>
        <p:spPr>
          <a:xfrm>
            <a:off x="10820400" y="5981700"/>
            <a:ext cx="556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Valores mais frequentes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99"/>
          </a:blip>
          <a:srcRect l="5381" t="12263" b="8074"/>
          <a:stretch>
            <a:fillRect/>
          </a:stretch>
        </p:blipFill>
        <p:spPr>
          <a:xfrm>
            <a:off x="0" y="22122"/>
            <a:ext cx="18288000" cy="102648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16775" y="971550"/>
            <a:ext cx="3454450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Conclusões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1173" y="2310333"/>
            <a:ext cx="14805654" cy="331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3"/>
              </a:lnSpc>
            </a:pPr>
            <a:endParaRPr dirty="0"/>
          </a:p>
          <a:p>
            <a:pPr marL="440104" lvl="1" indent="-220052">
              <a:lnSpc>
                <a:spcPts val="2853"/>
              </a:lnSpc>
              <a:buFont typeface="Arial"/>
              <a:buChar char="•"/>
            </a:pPr>
            <a:r>
              <a:rPr lang="en-US" sz="2038" dirty="0">
                <a:solidFill>
                  <a:srgbClr val="FFFFFF"/>
                </a:solidFill>
                <a:latin typeface="Roboto"/>
              </a:rPr>
              <a:t>GRÁFICO COM TENDÊNCIA E SAZONALIDADE, PORÉM NECESSITA DE MAIS CICLOS.</a:t>
            </a:r>
          </a:p>
          <a:p>
            <a:pPr>
              <a:lnSpc>
                <a:spcPts val="2853"/>
              </a:lnSpc>
            </a:pPr>
            <a:endParaRPr lang="en-US" sz="2038" dirty="0">
              <a:solidFill>
                <a:srgbClr val="FFFFFF"/>
              </a:solidFill>
              <a:latin typeface="Roboto"/>
            </a:endParaRPr>
          </a:p>
          <a:p>
            <a:pPr marL="440104" lvl="1" indent="-220052">
              <a:lnSpc>
                <a:spcPts val="2853"/>
              </a:lnSpc>
              <a:buFont typeface="Arial"/>
              <a:buChar char="•"/>
            </a:pPr>
            <a:r>
              <a:rPr lang="en-US" sz="2038" dirty="0">
                <a:solidFill>
                  <a:srgbClr val="FFFFFF"/>
                </a:solidFill>
                <a:latin typeface="Roboto"/>
              </a:rPr>
              <a:t>A DENSIDADE E O PH DA PASTA DE MINÉRIO DE FERRO SÃO FAROTES DETERMINANTES QUE PODERIAM SER MANIPULADOS PARA MELHORAR O RESULTADO.</a:t>
            </a:r>
          </a:p>
          <a:p>
            <a:pPr>
              <a:lnSpc>
                <a:spcPts val="2853"/>
              </a:lnSpc>
            </a:pPr>
            <a:endParaRPr lang="en-US" sz="2038" dirty="0">
              <a:solidFill>
                <a:srgbClr val="FFFFFF"/>
              </a:solidFill>
              <a:latin typeface="Roboto"/>
            </a:endParaRPr>
          </a:p>
          <a:p>
            <a:pPr marL="440104" lvl="1" indent="-220052">
              <a:lnSpc>
                <a:spcPts val="2853"/>
              </a:lnSpc>
              <a:buFont typeface="Arial"/>
              <a:buChar char="•"/>
            </a:pPr>
            <a:r>
              <a:rPr lang="en-US" sz="2038" dirty="0">
                <a:solidFill>
                  <a:srgbClr val="FFFFFF"/>
                </a:solidFill>
                <a:latin typeface="Roboto"/>
              </a:rPr>
              <a:t>NOTA-SE UMA QUEDA CONSIDERÁVEL A PARTIR DA CHEGADA DO INVERNO (TEMPERATURA PODE SER UM FATOR IMPORTANTE).</a:t>
            </a:r>
          </a:p>
          <a:p>
            <a:pPr marL="440104" lvl="1" indent="-220052">
              <a:lnSpc>
                <a:spcPts val="2853"/>
              </a:lnSpc>
              <a:buFont typeface="Arial"/>
              <a:buChar char="•"/>
            </a:pPr>
            <a:endParaRPr lang="en-US" sz="2038" dirty="0">
              <a:solidFill>
                <a:srgbClr val="FFFFFF"/>
              </a:solidFill>
              <a:latin typeface="Roboto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999"/>
          </a:blip>
          <a:srcRect l="5381" t="12263" b="8074"/>
          <a:stretch>
            <a:fillRect/>
          </a:stretch>
        </p:blipFill>
        <p:spPr>
          <a:xfrm>
            <a:off x="-38100" y="-647700"/>
            <a:ext cx="18288000" cy="102648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49572" y="971550"/>
            <a:ext cx="4188857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Referências: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959AD8-EE8D-44A3-80BE-4D2C58087993}"/>
              </a:ext>
            </a:extLst>
          </p:cNvPr>
          <p:cNvSpPr txBox="1"/>
          <p:nvPr/>
        </p:nvSpPr>
        <p:spPr>
          <a:xfrm>
            <a:off x="3505200" y="3162300"/>
            <a:ext cx="47237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www.analyticsvidhya.com</a:t>
            </a:r>
          </a:p>
          <a:p>
            <a:pPr algn="l"/>
            <a:endParaRPr lang="pt-BR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https://sigmoidal.ai/</a:t>
            </a:r>
            <a:endParaRPr lang="pt-BR" sz="2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</a:rPr>
              <a:t>www.kaggle.com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21348" y="4146482"/>
            <a:ext cx="1630157" cy="1414875"/>
            <a:chOff x="0" y="0"/>
            <a:chExt cx="12834409" cy="11139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34409" cy="11139470"/>
            </a:xfrm>
            <a:custGeom>
              <a:avLst/>
              <a:gdLst/>
              <a:ahLst/>
              <a:cxnLst/>
              <a:rect l="l" t="t" r="r" b="b"/>
              <a:pathLst>
                <a:path w="12834409" h="11139470">
                  <a:moveTo>
                    <a:pt x="0" y="0"/>
                  </a:moveTo>
                  <a:lnTo>
                    <a:pt x="0" y="11139470"/>
                  </a:lnTo>
                  <a:lnTo>
                    <a:pt x="12834409" y="11139470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11078510"/>
                  </a:moveTo>
                  <a:lnTo>
                    <a:pt x="59690" y="11078510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11078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4575478" y="5663766"/>
            <a:ext cx="5028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10056444" y="5663766"/>
            <a:ext cx="5028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12813614" y="5663766"/>
            <a:ext cx="5028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15578582" y="5663766"/>
            <a:ext cx="5028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502313" y="4146482"/>
            <a:ext cx="1630157" cy="1414875"/>
            <a:chOff x="0" y="0"/>
            <a:chExt cx="12834409" cy="11139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34409" cy="11139470"/>
            </a:xfrm>
            <a:custGeom>
              <a:avLst/>
              <a:gdLst/>
              <a:ahLst/>
              <a:cxnLst/>
              <a:rect l="l" t="t" r="r" b="b"/>
              <a:pathLst>
                <a:path w="12834409" h="11139470">
                  <a:moveTo>
                    <a:pt x="0" y="0"/>
                  </a:moveTo>
                  <a:lnTo>
                    <a:pt x="0" y="11139470"/>
                  </a:lnTo>
                  <a:lnTo>
                    <a:pt x="12834409" y="11139470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11078510"/>
                  </a:moveTo>
                  <a:lnTo>
                    <a:pt x="59690" y="11078510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11078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259483" y="4146482"/>
            <a:ext cx="1630157" cy="1414875"/>
            <a:chOff x="0" y="0"/>
            <a:chExt cx="12834409" cy="111394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34409" cy="11139470"/>
            </a:xfrm>
            <a:custGeom>
              <a:avLst/>
              <a:gdLst/>
              <a:ahLst/>
              <a:cxnLst/>
              <a:rect l="l" t="t" r="r" b="b"/>
              <a:pathLst>
                <a:path w="12834409" h="11139470">
                  <a:moveTo>
                    <a:pt x="0" y="0"/>
                  </a:moveTo>
                  <a:lnTo>
                    <a:pt x="0" y="11139470"/>
                  </a:lnTo>
                  <a:lnTo>
                    <a:pt x="12834409" y="11139470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11078510"/>
                  </a:moveTo>
                  <a:lnTo>
                    <a:pt x="59690" y="11078510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11078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005401" y="4146482"/>
            <a:ext cx="1630157" cy="1414875"/>
            <a:chOff x="0" y="0"/>
            <a:chExt cx="12834409" cy="111394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34409" cy="11139470"/>
            </a:xfrm>
            <a:custGeom>
              <a:avLst/>
              <a:gdLst/>
              <a:ahLst/>
              <a:cxnLst/>
              <a:rect l="l" t="t" r="r" b="b"/>
              <a:pathLst>
                <a:path w="12834409" h="11139470">
                  <a:moveTo>
                    <a:pt x="0" y="0"/>
                  </a:moveTo>
                  <a:lnTo>
                    <a:pt x="0" y="11139470"/>
                  </a:lnTo>
                  <a:lnTo>
                    <a:pt x="12834409" y="11139470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11078510"/>
                  </a:moveTo>
                  <a:lnTo>
                    <a:pt x="59690" y="11078510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11078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-5400000">
            <a:off x="1872472" y="5663766"/>
            <a:ext cx="5028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299291" y="4146482"/>
            <a:ext cx="1630157" cy="1414875"/>
            <a:chOff x="0" y="0"/>
            <a:chExt cx="12834409" cy="111394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34409" cy="11139470"/>
            </a:xfrm>
            <a:custGeom>
              <a:avLst/>
              <a:gdLst/>
              <a:ahLst/>
              <a:cxnLst/>
              <a:rect l="l" t="t" r="r" b="b"/>
              <a:pathLst>
                <a:path w="12834409" h="11139470">
                  <a:moveTo>
                    <a:pt x="0" y="0"/>
                  </a:moveTo>
                  <a:lnTo>
                    <a:pt x="0" y="11139470"/>
                  </a:lnTo>
                  <a:lnTo>
                    <a:pt x="12834409" y="11139470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11078510"/>
                  </a:moveTo>
                  <a:lnTo>
                    <a:pt x="59690" y="11078510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11078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3433" flipH="1">
            <a:off x="1575027" y="4432035"/>
            <a:ext cx="1116785" cy="714742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6768992" y="4146482"/>
            <a:ext cx="1630157" cy="1414875"/>
            <a:chOff x="0" y="0"/>
            <a:chExt cx="12834409" cy="111394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834409" cy="11139470"/>
            </a:xfrm>
            <a:custGeom>
              <a:avLst/>
              <a:gdLst/>
              <a:ahLst/>
              <a:cxnLst/>
              <a:rect l="l" t="t" r="r" b="b"/>
              <a:pathLst>
                <a:path w="12834409" h="11139470">
                  <a:moveTo>
                    <a:pt x="0" y="0"/>
                  </a:moveTo>
                  <a:lnTo>
                    <a:pt x="0" y="11139470"/>
                  </a:lnTo>
                  <a:lnTo>
                    <a:pt x="12834409" y="11139470"/>
                  </a:lnTo>
                  <a:lnTo>
                    <a:pt x="12834409" y="0"/>
                  </a:lnTo>
                  <a:lnTo>
                    <a:pt x="0" y="0"/>
                  </a:lnTo>
                  <a:close/>
                  <a:moveTo>
                    <a:pt x="12773449" y="11078510"/>
                  </a:moveTo>
                  <a:lnTo>
                    <a:pt x="59690" y="11078510"/>
                  </a:lnTo>
                  <a:lnTo>
                    <a:pt x="59690" y="59690"/>
                  </a:lnTo>
                  <a:lnTo>
                    <a:pt x="12773449" y="59690"/>
                  </a:lnTo>
                  <a:lnTo>
                    <a:pt x="12773449" y="11078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AutoShape 20"/>
          <p:cNvSpPr/>
          <p:nvPr/>
        </p:nvSpPr>
        <p:spPr>
          <a:xfrm rot="-5400000">
            <a:off x="7323123" y="5663766"/>
            <a:ext cx="5028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35712" y="4379640"/>
            <a:ext cx="896717" cy="89671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29036" y="4354288"/>
            <a:ext cx="814781" cy="94741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822173" y="4294187"/>
            <a:ext cx="990437" cy="99043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573951" y="4319539"/>
            <a:ext cx="982169" cy="98216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299365" y="4259479"/>
            <a:ext cx="1042229" cy="104222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133420" y="962025"/>
            <a:ext cx="14059261" cy="119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7"/>
              </a:lnSpc>
            </a:pPr>
            <a:r>
              <a:rPr lang="en-US" sz="7374">
                <a:solidFill>
                  <a:srgbClr val="FFFFFF"/>
                </a:solidFill>
                <a:latin typeface="Roboto Bold"/>
              </a:rPr>
              <a:t>Linha de Trabalho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91525" y="6318837"/>
            <a:ext cx="2489802" cy="91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Coletar os dados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8519" y="6351857"/>
            <a:ext cx="2489802" cy="91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Entender o problema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95381" y="6351857"/>
            <a:ext cx="3096433" cy="91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Pré-processamento dos dados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20135" y="6351857"/>
            <a:ext cx="2489802" cy="45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Modelo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75579" y="6289954"/>
            <a:ext cx="2489802" cy="89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Validação</a:t>
            </a:r>
            <a:r>
              <a:rPr lang="en-US" sz="2600" dirty="0">
                <a:solidFill>
                  <a:srgbClr val="FFFFFF"/>
                </a:solidFill>
                <a:latin typeface="Roboto Bold"/>
              </a:rPr>
              <a:t> e </a:t>
            </a: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melhorias</a:t>
            </a:r>
            <a:endParaRPr lang="en-US" sz="2600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320120" y="6318837"/>
            <a:ext cx="2489802" cy="91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 Bold"/>
              </a:rPr>
              <a:t>Exploração dos dados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69113" y="3350404"/>
            <a:ext cx="290512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53085" y="3274154"/>
            <a:ext cx="290512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93558" y="3350404"/>
            <a:ext cx="290512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10255" y="3350404"/>
            <a:ext cx="290512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675223" y="3350404"/>
            <a:ext cx="290512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91170" y="3350404"/>
            <a:ext cx="290512" cy="68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12670" cy="412670"/>
            <a:chOff x="0" y="0"/>
            <a:chExt cx="550226" cy="550226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r="20000"/>
          <a:stretch>
            <a:fillRect/>
          </a:stretch>
        </p:blipFill>
        <p:spPr>
          <a:xfrm>
            <a:off x="12798171" y="0"/>
            <a:ext cx="5489829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35240" y="704850"/>
            <a:ext cx="10140601" cy="321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>
                <a:solidFill>
                  <a:srgbClr val="FFFFFF"/>
                </a:solidFill>
                <a:latin typeface="Roboto Bold"/>
              </a:rPr>
              <a:t>É possível prever impurezas no tratamento do minério de ferro?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5240" y="5095875"/>
            <a:ext cx="8388953" cy="220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O que é flotação? 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Roboto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Pureza do minério.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Roboto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"/>
              </a:rPr>
              <a:t>Concentração de sílica X custo final do produto.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l="5381" t="12263" b="8074"/>
          <a:stretch>
            <a:fillRect/>
          </a:stretch>
        </p:blipFill>
        <p:spPr>
          <a:xfrm>
            <a:off x="0" y="0"/>
            <a:ext cx="18288000" cy="1026487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2950" y="3670028"/>
            <a:ext cx="3673334" cy="3362383"/>
            <a:chOff x="0" y="0"/>
            <a:chExt cx="27258069" cy="249506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58070" cy="24950649"/>
            </a:xfrm>
            <a:custGeom>
              <a:avLst/>
              <a:gdLst/>
              <a:ahLst/>
              <a:cxnLst/>
              <a:rect l="l" t="t" r="r" b="b"/>
              <a:pathLst>
                <a:path w="27258070" h="24950649">
                  <a:moveTo>
                    <a:pt x="0" y="0"/>
                  </a:moveTo>
                  <a:lnTo>
                    <a:pt x="0" y="24950649"/>
                  </a:lnTo>
                  <a:lnTo>
                    <a:pt x="27258070" y="24950649"/>
                  </a:lnTo>
                  <a:lnTo>
                    <a:pt x="27258070" y="0"/>
                  </a:lnTo>
                  <a:lnTo>
                    <a:pt x="0" y="0"/>
                  </a:lnTo>
                  <a:close/>
                  <a:moveTo>
                    <a:pt x="27197109" y="24889690"/>
                  </a:moveTo>
                  <a:lnTo>
                    <a:pt x="59690" y="24889690"/>
                  </a:lnTo>
                  <a:lnTo>
                    <a:pt x="59690" y="59690"/>
                  </a:lnTo>
                  <a:lnTo>
                    <a:pt x="27197109" y="59690"/>
                  </a:lnTo>
                  <a:lnTo>
                    <a:pt x="27197109" y="248896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860132" y="3670028"/>
            <a:ext cx="3673334" cy="3362383"/>
            <a:chOff x="0" y="0"/>
            <a:chExt cx="27258069" cy="24950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58070" cy="24950649"/>
            </a:xfrm>
            <a:custGeom>
              <a:avLst/>
              <a:gdLst/>
              <a:ahLst/>
              <a:cxnLst/>
              <a:rect l="l" t="t" r="r" b="b"/>
              <a:pathLst>
                <a:path w="27258070" h="24950649">
                  <a:moveTo>
                    <a:pt x="0" y="0"/>
                  </a:moveTo>
                  <a:lnTo>
                    <a:pt x="0" y="24950649"/>
                  </a:lnTo>
                  <a:lnTo>
                    <a:pt x="27258070" y="24950649"/>
                  </a:lnTo>
                  <a:lnTo>
                    <a:pt x="27258070" y="0"/>
                  </a:lnTo>
                  <a:lnTo>
                    <a:pt x="0" y="0"/>
                  </a:lnTo>
                  <a:close/>
                  <a:moveTo>
                    <a:pt x="27197109" y="24889690"/>
                  </a:moveTo>
                  <a:lnTo>
                    <a:pt x="59690" y="24889690"/>
                  </a:lnTo>
                  <a:lnTo>
                    <a:pt x="59690" y="59690"/>
                  </a:lnTo>
                  <a:lnTo>
                    <a:pt x="27197109" y="59690"/>
                  </a:lnTo>
                  <a:lnTo>
                    <a:pt x="27197109" y="248896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41825"/>
            <a:ext cx="412670" cy="412670"/>
            <a:chOff x="0" y="0"/>
            <a:chExt cx="550226" cy="550226"/>
          </a:xfrm>
        </p:grpSpPr>
        <p:grpSp>
          <p:nvGrpSpPr>
            <p:cNvPr id="8" name="Group 8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AutoShape 17"/>
          <p:cNvSpPr/>
          <p:nvPr/>
        </p:nvSpPr>
        <p:spPr>
          <a:xfrm rot="-18602">
            <a:off x="11108532" y="5446535"/>
            <a:ext cx="35204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261320" y="4734133"/>
            <a:ext cx="2636595" cy="1234173"/>
            <a:chOff x="0" y="0"/>
            <a:chExt cx="3515459" cy="164556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8100"/>
              <a:ext cx="3515459" cy="111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65"/>
                </a:lnSpc>
              </a:pPr>
              <a:r>
                <a:rPr lang="en-US" sz="5696">
                  <a:solidFill>
                    <a:srgbClr val="FFFFFF"/>
                  </a:solidFill>
                  <a:latin typeface="Roboto Bold"/>
                </a:rPr>
                <a:t>737453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97095"/>
              <a:ext cx="3515459" cy="348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39"/>
                </a:lnSpc>
              </a:pPr>
              <a:r>
                <a:rPr lang="en-US" sz="1528">
                  <a:solidFill>
                    <a:srgbClr val="FFFFFF"/>
                  </a:solidFill>
                  <a:latin typeface="Roboto"/>
                </a:rPr>
                <a:t>LINHAS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10835" y="4497889"/>
            <a:ext cx="2371927" cy="1706663"/>
            <a:chOff x="0" y="0"/>
            <a:chExt cx="3162569" cy="22755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70079"/>
              <a:ext cx="3162569" cy="1141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37"/>
                </a:lnSpc>
              </a:pPr>
              <a:r>
                <a:rPr lang="en-US" sz="5852">
                  <a:solidFill>
                    <a:srgbClr val="FFFFFF"/>
                  </a:solidFill>
                  <a:latin typeface="Roboto"/>
                </a:rPr>
                <a:t>24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27081"/>
              <a:ext cx="3162569" cy="348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139"/>
                </a:lnSpc>
              </a:pPr>
              <a:r>
                <a:rPr lang="en-US" sz="1528">
                  <a:solidFill>
                    <a:srgbClr val="FFFFFF"/>
                  </a:solidFill>
                  <a:latin typeface="Roboto"/>
                </a:rPr>
                <a:t>COLUNAS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811440" y="1038659"/>
            <a:ext cx="4225556" cy="37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Roboto"/>
              </a:rPr>
              <a:t>EXPLORANDO AS INFORMAÇÕES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81009" y="3910917"/>
            <a:ext cx="1728380" cy="1196567"/>
            <a:chOff x="0" y="0"/>
            <a:chExt cx="2304506" cy="159542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47625"/>
              <a:ext cx="2304506" cy="1074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75"/>
                </a:lnSpc>
              </a:pPr>
              <a:r>
                <a:rPr lang="en-US" sz="5522">
                  <a:solidFill>
                    <a:srgbClr val="FFFFFF"/>
                  </a:solidFill>
                  <a:latin typeface="Roboto Bold"/>
                </a:rPr>
                <a:t>2017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256411"/>
              <a:ext cx="2304506" cy="339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074"/>
                </a:lnSpc>
              </a:pPr>
              <a:r>
                <a:rPr lang="en-US" sz="1481" dirty="0">
                  <a:solidFill>
                    <a:srgbClr val="FFFFFF"/>
                  </a:solidFill>
                  <a:latin typeface="Roboto"/>
                </a:rPr>
                <a:t>MARÇO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081008" y="3646726"/>
            <a:ext cx="568191" cy="249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483" dirty="0" err="1">
                <a:solidFill>
                  <a:srgbClr val="FFFFFF"/>
                </a:solidFill>
                <a:latin typeface="Roboto"/>
              </a:rPr>
              <a:t>Início</a:t>
            </a:r>
            <a:endParaRPr lang="en-US" sz="1483" dirty="0">
              <a:solidFill>
                <a:srgbClr val="FFFFFF"/>
              </a:solidFill>
              <a:latin typeface="Roboto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2081009" y="5842346"/>
            <a:ext cx="1666066" cy="1190065"/>
            <a:chOff x="0" y="0"/>
            <a:chExt cx="2221421" cy="158675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38100"/>
              <a:ext cx="2221421" cy="1077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2"/>
                </a:lnSpc>
              </a:pPr>
              <a:r>
                <a:rPr lang="en-US" sz="5492">
                  <a:solidFill>
                    <a:srgbClr val="FFFFFF"/>
                  </a:solidFill>
                  <a:latin typeface="Roboto Bold"/>
                </a:rPr>
                <a:t>2017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249377"/>
              <a:ext cx="2221421" cy="33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063"/>
                </a:lnSpc>
              </a:pPr>
              <a:r>
                <a:rPr lang="en-US" sz="1473">
                  <a:solidFill>
                    <a:srgbClr val="FFFFFF"/>
                  </a:solidFill>
                  <a:latin typeface="Roboto"/>
                </a:rPr>
                <a:t>SETEMBRO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081009" y="5579385"/>
            <a:ext cx="568190" cy="249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5"/>
              </a:lnSpc>
            </a:pPr>
            <a:r>
              <a:rPr lang="en-US" sz="1475" dirty="0">
                <a:solidFill>
                  <a:srgbClr val="FFFFFF"/>
                </a:solidFill>
                <a:latin typeface="Roboto"/>
              </a:rPr>
              <a:t>Final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723" r="1972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61" r="354" b="16638"/>
          <a:stretch>
            <a:fillRect/>
          </a:stretch>
        </p:blipFill>
        <p:spPr>
          <a:xfrm>
            <a:off x="3745747" y="1705714"/>
            <a:ext cx="10796505" cy="40085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89" b="30624"/>
          <a:stretch>
            <a:fillRect/>
          </a:stretch>
        </p:blipFill>
        <p:spPr>
          <a:xfrm>
            <a:off x="3745747" y="6397628"/>
            <a:ext cx="10796505" cy="358742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10254">
            <a:off x="1028665" y="6026679"/>
            <a:ext cx="1571586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5116865" y="161995"/>
            <a:ext cx="8054271" cy="8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Primeiras impressões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t="8546" b="7422"/>
          <a:stretch>
            <a:fillRect/>
          </a:stretch>
        </p:blipFill>
        <p:spPr>
          <a:xfrm>
            <a:off x="0" y="20965"/>
            <a:ext cx="18288000" cy="102450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98693" y="2846596"/>
            <a:ext cx="11690614" cy="6716504"/>
            <a:chOff x="0" y="0"/>
            <a:chExt cx="3260682" cy="18733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0682" cy="1873330"/>
            </a:xfrm>
            <a:custGeom>
              <a:avLst/>
              <a:gdLst/>
              <a:ahLst/>
              <a:cxnLst/>
              <a:rect l="l" t="t" r="r" b="b"/>
              <a:pathLst>
                <a:path w="3260682" h="1873330">
                  <a:moveTo>
                    <a:pt x="0" y="0"/>
                  </a:moveTo>
                  <a:lnTo>
                    <a:pt x="3260682" y="0"/>
                  </a:lnTo>
                  <a:lnTo>
                    <a:pt x="3260682" y="1873330"/>
                  </a:lnTo>
                  <a:lnTo>
                    <a:pt x="0" y="1873330"/>
                  </a:lnTo>
                  <a:close/>
                </a:path>
              </a:pathLst>
            </a:custGeom>
            <a:solidFill>
              <a:srgbClr val="E5E6E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98693" y="2846596"/>
            <a:ext cx="11690614" cy="683907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2701908" y="1003396"/>
            <a:ext cx="13471722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Variável x Tempo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15000"/>
          </a:blip>
          <a:srcRect l="5381" t="12263" b="8074"/>
          <a:stretch>
            <a:fillRect/>
          </a:stretch>
        </p:blipFill>
        <p:spPr>
          <a:xfrm>
            <a:off x="0" y="-190500"/>
            <a:ext cx="18288000" cy="1026487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62075" y="3153142"/>
            <a:ext cx="15563850" cy="5543550"/>
            <a:chOff x="0" y="0"/>
            <a:chExt cx="5264809" cy="18752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4808" cy="1875225"/>
            </a:xfrm>
            <a:custGeom>
              <a:avLst/>
              <a:gdLst/>
              <a:ahLst/>
              <a:cxnLst/>
              <a:rect l="l" t="t" r="r" b="b"/>
              <a:pathLst>
                <a:path w="5264808" h="1875225">
                  <a:moveTo>
                    <a:pt x="0" y="0"/>
                  </a:moveTo>
                  <a:lnTo>
                    <a:pt x="5264808" y="0"/>
                  </a:lnTo>
                  <a:lnTo>
                    <a:pt x="5264808" y="1875225"/>
                  </a:lnTo>
                  <a:lnTo>
                    <a:pt x="0" y="1875225"/>
                  </a:lnTo>
                  <a:close/>
                </a:path>
              </a:pathLst>
            </a:custGeom>
            <a:solidFill>
              <a:srgbClr val="E5E6E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5481" y="3835081"/>
            <a:ext cx="7678519" cy="5132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31887" y="3835081"/>
            <a:ext cx="7303475" cy="513217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431887" y="3983894"/>
            <a:ext cx="514350" cy="3981450"/>
            <a:chOff x="0" y="0"/>
            <a:chExt cx="173990" cy="13468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990" cy="1346811"/>
            </a:xfrm>
            <a:custGeom>
              <a:avLst/>
              <a:gdLst/>
              <a:ahLst/>
              <a:cxnLst/>
              <a:rect l="l" t="t" r="r" b="b"/>
              <a:pathLst>
                <a:path w="173990" h="1346811">
                  <a:moveTo>
                    <a:pt x="0" y="0"/>
                  </a:moveTo>
                  <a:lnTo>
                    <a:pt x="173990" y="0"/>
                  </a:lnTo>
                  <a:lnTo>
                    <a:pt x="173990" y="1346811"/>
                  </a:lnTo>
                  <a:lnTo>
                    <a:pt x="0" y="1346811"/>
                  </a:lnTo>
                  <a:close/>
                </a:path>
              </a:pathLst>
            </a:custGeom>
            <a:solidFill>
              <a:srgbClr val="E5E6E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813980" y="3301681"/>
            <a:ext cx="112962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oboto"/>
              </a:rPr>
              <a:t>Antes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46656" y="3301681"/>
            <a:ext cx="129794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Roboto"/>
              </a:rPr>
              <a:t>Depois</a:t>
            </a:r>
            <a:endParaRPr lang="en-US" sz="30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0" name="AutoShape 10"/>
          <p:cNvSpPr/>
          <p:nvPr/>
        </p:nvSpPr>
        <p:spPr>
          <a:xfrm rot="5394600">
            <a:off x="7618452" y="5826981"/>
            <a:ext cx="383291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457770" y="971550"/>
            <a:ext cx="5372461" cy="83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30"/>
              </a:lnSpc>
            </a:pPr>
            <a:r>
              <a:rPr lang="en-US" sz="5100">
                <a:solidFill>
                  <a:srgbClr val="FFFFFF"/>
                </a:solidFill>
                <a:latin typeface="Roboto Bold"/>
              </a:rPr>
              <a:t>Interpolação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l="5381" t="12263" b="8074"/>
          <a:stretch>
            <a:fillRect/>
          </a:stretch>
        </p:blipFill>
        <p:spPr>
          <a:xfrm>
            <a:off x="0" y="22122"/>
            <a:ext cx="18288000" cy="10264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6773"/>
          <a:stretch>
            <a:fillRect/>
          </a:stretch>
        </p:blipFill>
        <p:spPr>
          <a:xfrm>
            <a:off x="3628661" y="3052634"/>
            <a:ext cx="11030678" cy="68152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33420" y="971550"/>
            <a:ext cx="14059261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Decomposição Temporal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63334" y="2487212"/>
            <a:ext cx="7961332" cy="56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6"/>
              </a:lnSpc>
            </a:pPr>
            <a:r>
              <a:rPr lang="en-US" sz="3397">
                <a:solidFill>
                  <a:srgbClr val="FFFFFF"/>
                </a:solidFill>
                <a:latin typeface="Roboto Bold"/>
              </a:rPr>
              <a:t>% Concentração de Sílica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l="5381" t="12263" b="8074"/>
          <a:stretch>
            <a:fillRect/>
          </a:stretch>
        </p:blipFill>
        <p:spPr>
          <a:xfrm>
            <a:off x="0" y="22122"/>
            <a:ext cx="18288000" cy="10264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521179"/>
            <a:ext cx="9761807" cy="75050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946" t="2687" r="4162" b="2687"/>
          <a:stretch>
            <a:fillRect/>
          </a:stretch>
        </p:blipFill>
        <p:spPr>
          <a:xfrm>
            <a:off x="11854558" y="5143500"/>
            <a:ext cx="5404742" cy="469603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158526" y="4562536"/>
            <a:ext cx="2796806" cy="37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Roboto"/>
              </a:rPr>
              <a:t>CORRELAÇÃO SÍLICA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7294" y="971550"/>
            <a:ext cx="4493413" cy="8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Roboto Bold"/>
              </a:rPr>
              <a:t>Correlações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73550" y="1028700"/>
            <a:ext cx="285750" cy="1934410"/>
            <a:chOff x="0" y="0"/>
            <a:chExt cx="381000" cy="257921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74365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674365" h="68431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4" y="2713"/>
                      <a:pt x="1674364" y="1748"/>
                    </a:cubicBezTo>
                    <a:cubicBezTo>
                      <a:pt x="1674364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4" y="24356"/>
                      <a:pt x="1674364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4" y="46005"/>
                      <a:pt x="1674364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4" y="67648"/>
                      <a:pt x="1674364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242</Words>
  <Application>Microsoft Office PowerPoint</Application>
  <PresentationFormat>Personalizar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Open Sans</vt:lpstr>
      <vt:lpstr>Arial</vt:lpstr>
      <vt:lpstr>Roboto Bold</vt:lpstr>
      <vt:lpstr>Roboto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flotação IHM</dc:title>
  <cp:lastModifiedBy>Demoner</cp:lastModifiedBy>
  <cp:revision>3</cp:revision>
  <dcterms:created xsi:type="dcterms:W3CDTF">2006-08-16T00:00:00Z</dcterms:created>
  <dcterms:modified xsi:type="dcterms:W3CDTF">2021-11-30T00:10:38Z</dcterms:modified>
  <dc:identifier>DAEwpRhrX_E</dc:identifier>
</cp:coreProperties>
</file>